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2" r:id="rId1"/>
  </p:sldMasterIdLst>
  <p:notesMasterIdLst>
    <p:notesMasterId r:id="rId24"/>
  </p:notesMasterIdLst>
  <p:handoutMasterIdLst>
    <p:handoutMasterId r:id="rId25"/>
  </p:handoutMasterIdLst>
  <p:sldIdLst>
    <p:sldId id="578" r:id="rId2"/>
    <p:sldId id="545" r:id="rId3"/>
    <p:sldId id="592" r:id="rId4"/>
    <p:sldId id="555" r:id="rId5"/>
    <p:sldId id="554" r:id="rId6"/>
    <p:sldId id="595" r:id="rId7"/>
    <p:sldId id="597" r:id="rId8"/>
    <p:sldId id="596" r:id="rId9"/>
    <p:sldId id="546" r:id="rId10"/>
    <p:sldId id="598" r:id="rId11"/>
    <p:sldId id="599" r:id="rId12"/>
    <p:sldId id="600" r:id="rId13"/>
    <p:sldId id="603" r:id="rId14"/>
    <p:sldId id="601" r:id="rId15"/>
    <p:sldId id="602" r:id="rId16"/>
    <p:sldId id="594" r:id="rId17"/>
    <p:sldId id="556" r:id="rId18"/>
    <p:sldId id="606" r:id="rId19"/>
    <p:sldId id="605" r:id="rId20"/>
    <p:sldId id="607" r:id="rId21"/>
    <p:sldId id="593" r:id="rId22"/>
    <p:sldId id="604" r:id="rId23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78"/>
            <p14:sldId id="545"/>
            <p14:sldId id="592"/>
            <p14:sldId id="555"/>
            <p14:sldId id="554"/>
            <p14:sldId id="595"/>
            <p14:sldId id="597"/>
            <p14:sldId id="596"/>
            <p14:sldId id="546"/>
            <p14:sldId id="598"/>
            <p14:sldId id="599"/>
            <p14:sldId id="600"/>
            <p14:sldId id="603"/>
            <p14:sldId id="601"/>
            <p14:sldId id="602"/>
            <p14:sldId id="594"/>
            <p14:sldId id="556"/>
            <p14:sldId id="606"/>
            <p14:sldId id="605"/>
            <p14:sldId id="607"/>
            <p14:sldId id="593"/>
            <p14:sldId id="6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00"/>
    <a:srgbClr val="800080"/>
    <a:srgbClr val="0000FF"/>
    <a:srgbClr val="FF0000"/>
    <a:srgbClr val="0E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71" autoAdjust="0"/>
    <p:restoredTop sz="97161" autoAdjust="0"/>
  </p:normalViewPr>
  <p:slideViewPr>
    <p:cSldViewPr>
      <p:cViewPr varScale="1">
        <p:scale>
          <a:sx n="135" d="100"/>
          <a:sy n="135" d="100"/>
        </p:scale>
        <p:origin x="208" y="7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E0D4-3906-5E84-9A66-DB37BEBD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7B22A-8A05-AD52-8CD6-5F245070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85C7-A8EA-280C-CFBA-89A4A20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C72EE-FDE1-C1F3-4957-207508BA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DE409-FF3D-5A1F-DCB8-2A1521C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6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37998-4DFB-949C-9946-44ABA06D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F8318-8086-2300-EBA3-6BD9655B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3218-1C1C-8ECD-A72E-EED3A3D7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8D7D-503F-65D1-2659-739E6A18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39E4B-F73D-F0A8-9E9B-E60A9F31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2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20345-524B-8751-BCE7-58AFCFD2B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7C1A7-E700-E428-197C-BDCDADD7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320-916C-734C-F2BE-F0C29D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22D-995A-2177-AEFB-2B97C718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E489E-1D46-1DD9-1A3C-47EC27CC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8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B289-AB40-9846-F843-B9633204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DB23-192C-438B-D8F3-D8A1D2592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A9C4-05FD-10D3-FE4B-76DC2AFF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A97E-49EC-5507-F31A-8468F501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60223-066B-A525-B45F-4A4427D4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91EF-8D9D-352A-F2A6-BD286123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76055-D9A9-9CE9-1AA6-7B4562B1A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7972-6FA4-CF11-473A-DD997E3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8CE54-DDB9-AF26-27D0-3987F176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0F92-78DB-2A78-9A43-9F2F501A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131E-9D33-D5F2-A451-A9FAA49A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2941E-A496-3834-EA97-689CF2086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604C0-AB24-E0A9-4DDF-255BC424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237F5-1F8D-43F2-27CB-3E0D3050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D06-9CA1-5B96-505F-4EC2B747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361F3-6C74-C343-9F66-2607C7CD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A5BB-68A9-92ED-B0E4-AD639F11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9D9A-BCC6-4F00-12E7-FC7B9816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E4DE-A60C-1E47-B575-073B1493F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32752-23D6-3CDD-042B-A0DA0A60B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EF0C3-AE4A-AC37-F13D-6EA3B422D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D2CC-8C47-56B3-0219-30A82DB4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62C63-AE32-D166-FDFA-942C7FA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C64B2-A0A4-B777-5580-EB5CAFB9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62AF-FB55-10D2-20BC-6ED7F2F3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77EB3-EC84-48C9-39A4-AE836F3A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C5FB1-8638-CA18-69ED-E51801C8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BA662-99E8-5C9E-0EE1-72A62BD3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10B7-9A36-B2EE-F43B-2E6DADD6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3A99F-D0DE-3DFF-8075-E31B207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033-CFD7-5273-4BFF-CFEA173C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9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2616-2FB4-0349-153A-78EC93B3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01E-B075-A49D-41D1-7B2E7866D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03C4-83F2-7123-E293-EC7B61AF6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3B7A2-3957-6F98-E6EB-6478DC36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AA7F2-AE66-8BB8-9043-2077AF0F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42501-2BAE-5ADC-8E80-79889635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8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30D7-5025-56CE-7573-AB28A2D3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5BA7C-0CB7-CD9E-9918-BBB143F04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6F301-A243-6206-7894-FDA327B6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03FE-41C2-E0C4-9695-65B17122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BF643-E0F9-EDBB-B372-4995A013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6E0D1-EBAD-C691-0DD4-170EF4A8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4ECE4-3DA8-E41F-11D2-43FCEDC7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490D-9724-58BB-AD71-515B6AB1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B7A2D-647B-C07A-70E3-1B633820B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43BC-648B-7077-AF70-1F5B996DE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780-2E37-97CA-6F6B-10CB932FD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TABULAR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34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F6D34-02D6-0F2F-47D1-424C44B52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Tidy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7B7FE-AC56-95F7-C49A-FADA16F63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Let’s talk about data organization: what does “clean” data look like?</a:t>
            </a:r>
          </a:p>
          <a:p>
            <a:r>
              <a:rPr lang="en-CH" dirty="0"/>
              <a:t>We want data to be in a natural format, where data analysis is easy</a:t>
            </a:r>
          </a:p>
          <a:p>
            <a:r>
              <a:rPr lang="en-CH" dirty="0"/>
              <a:t>Let’s look at what tidy data looks like, then why it’s better that way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86B7E-2AD2-48D0-3AB1-A4361ECF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93F31-D954-DF2E-6F33-F874DB39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221E1-822E-396B-E013-10EE395C2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25D4FD-A386-3323-9598-3B6167D9786D}"/>
              </a:ext>
            </a:extLst>
          </p:cNvPr>
          <p:cNvSpPr txBox="1"/>
          <p:nvPr/>
        </p:nvSpPr>
        <p:spPr>
          <a:xfrm>
            <a:off x="7390213" y="365125"/>
            <a:ext cx="39834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MR10"/>
              </a:rPr>
              <a:t>“T</a:t>
            </a:r>
            <a:r>
              <a:rPr lang="en-US" sz="1800" dirty="0">
                <a:effectLst/>
                <a:latin typeface="CMR10"/>
              </a:rPr>
              <a:t>idy datasets are all alike but every messy dataset is messy in its own way” – Hadley Wickham</a:t>
            </a:r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C35CF20-CC32-7414-4A57-85F562F3D6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972511"/>
              </p:ext>
            </p:extLst>
          </p:nvPr>
        </p:nvGraphicFramePr>
        <p:xfrm>
          <a:off x="1703512" y="4640387"/>
          <a:ext cx="8528495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Subject ID (index)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Condition ID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Presentation nr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 time (ms)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VM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28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VM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3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41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RIGHT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PB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665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BF1288F-821A-ACF3-8A17-56CE80156B6E}"/>
              </a:ext>
            </a:extLst>
          </p:cNvPr>
          <p:cNvSpPr txBox="1"/>
          <p:nvPr/>
        </p:nvSpPr>
        <p:spPr>
          <a:xfrm>
            <a:off x="1521803" y="3743997"/>
            <a:ext cx="8858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b="1" dirty="0">
                <a:solidFill>
                  <a:schemeClr val="accent6"/>
                </a:solidFill>
              </a:rPr>
              <a:t>Variables (or features, attributes)</a:t>
            </a:r>
          </a:p>
          <a:p>
            <a:pPr algn="ctr"/>
            <a:r>
              <a:rPr lang="en-CH" sz="2800" dirty="0"/>
              <a:t>increase when new types of measurements are introduced</a:t>
            </a:r>
            <a:endParaRPr lang="en-CH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7249CF-8F7B-4C67-6E21-B7451485250E}"/>
              </a:ext>
            </a:extLst>
          </p:cNvPr>
          <p:cNvSpPr txBox="1"/>
          <p:nvPr/>
        </p:nvSpPr>
        <p:spPr>
          <a:xfrm rot="16200000">
            <a:off x="-347443" y="5097932"/>
            <a:ext cx="23752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800" b="1" dirty="0">
                <a:solidFill>
                  <a:schemeClr val="accent5"/>
                </a:solidFill>
              </a:rPr>
              <a:t>Observations (or samples)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FF2F5A-7D92-CD6D-FCAB-F802D7514DCE}"/>
              </a:ext>
            </a:extLst>
          </p:cNvPr>
          <p:cNvSpPr txBox="1"/>
          <p:nvPr/>
        </p:nvSpPr>
        <p:spPr>
          <a:xfrm>
            <a:off x="673279" y="2918720"/>
            <a:ext cx="10845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b="1" dirty="0">
                <a:solidFill>
                  <a:schemeClr val="accent4"/>
                </a:solidFill>
              </a:rPr>
              <a:t>Values </a:t>
            </a:r>
            <a:r>
              <a:rPr lang="en-CH" sz="2800" dirty="0"/>
              <a:t>are organized in variables and observations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3B8836-5E6E-9180-8E34-C3EB920A19B9}"/>
              </a:ext>
            </a:extLst>
          </p:cNvPr>
          <p:cNvSpPr txBox="1"/>
          <p:nvPr/>
        </p:nvSpPr>
        <p:spPr>
          <a:xfrm>
            <a:off x="617046" y="3278494"/>
            <a:ext cx="10845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 Observations increase when new units (dates, subjects, …) are measured</a:t>
            </a:r>
          </a:p>
        </p:txBody>
      </p:sp>
    </p:spTree>
    <p:extLst>
      <p:ext uri="{BB962C8B-B14F-4D97-AF65-F5344CB8AC3E}">
        <p14:creationId xmlns:p14="http://schemas.microsoft.com/office/powerpoint/2010/main" val="1818359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B646-8652-81E7-F0FA-A1DCDDDA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Same data, different organizations -- which one is best for data analysis?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FADA9-26E5-6C2B-1D8D-AC08D6DAA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A424C-917B-F462-A6B9-7498F562D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F1FE1-936B-86BB-8AC9-07915C981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22AF9A-DDC5-2580-85C9-5A5408954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80" y="2405063"/>
            <a:ext cx="4368800" cy="1511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89FB98-0730-C326-77E0-D426C1B72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4380706"/>
            <a:ext cx="5384800" cy="1257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9745A8-CC05-85FB-6D97-1EC35D7FB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160" y="3244056"/>
            <a:ext cx="2921000" cy="2273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027B8D-21DA-2A05-76E5-8821AD52DC18}"/>
              </a:ext>
            </a:extLst>
          </p:cNvPr>
          <p:cNvSpPr txBox="1"/>
          <p:nvPr/>
        </p:nvSpPr>
        <p:spPr>
          <a:xfrm>
            <a:off x="551384" y="1617554"/>
            <a:ext cx="3168352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imagine adding a new measurements, e.g. accuracy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72B0A8-5C1B-FEB5-8817-6CDF5E1FA0A2}"/>
              </a:ext>
            </a:extLst>
          </p:cNvPr>
          <p:cNvSpPr txBox="1"/>
          <p:nvPr/>
        </p:nvSpPr>
        <p:spPr>
          <a:xfrm>
            <a:off x="5663952" y="1940719"/>
            <a:ext cx="3168352" cy="1477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value of the treatment variable is in the column/row name. Imagine wanting to compute the mean over treatment type</a:t>
            </a:r>
          </a:p>
        </p:txBody>
      </p:sp>
    </p:spTree>
    <p:extLst>
      <p:ext uri="{BB962C8B-B14F-4D97-AF65-F5344CB8AC3E}">
        <p14:creationId xmlns:p14="http://schemas.microsoft.com/office/powerpoint/2010/main" val="3637562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1C2FED0-D545-BBD9-982E-443A28A94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MR10"/>
              </a:rPr>
              <a:t>In a given analysis, there may be multiple levels of observation. For example, in a trial of new allergy medication we might have three observational types: demographic data collected from each person (</a:t>
            </a:r>
            <a:r>
              <a:rPr lang="en-US" sz="1800" dirty="0">
                <a:effectLst/>
                <a:latin typeface="CMTT10"/>
              </a:rPr>
              <a:t>age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sex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race</a:t>
            </a:r>
            <a:r>
              <a:rPr lang="en-US" sz="1800" dirty="0">
                <a:effectLst/>
                <a:latin typeface="CMR10"/>
              </a:rPr>
              <a:t>), medical data collected from each person on each day (</a:t>
            </a:r>
            <a:r>
              <a:rPr lang="en-US" sz="1800" dirty="0">
                <a:effectLst/>
                <a:latin typeface="CMTT10"/>
              </a:rPr>
              <a:t>number of sneezes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redness of eyes</a:t>
            </a:r>
            <a:r>
              <a:rPr lang="en-US" sz="1800" dirty="0">
                <a:effectLst/>
                <a:latin typeface="CMR10"/>
              </a:rPr>
              <a:t>), and </a:t>
            </a:r>
            <a:r>
              <a:rPr lang="en-US" sz="1800" dirty="0" err="1">
                <a:effectLst/>
                <a:latin typeface="CMR10"/>
              </a:rPr>
              <a:t>meterological</a:t>
            </a:r>
            <a:r>
              <a:rPr lang="en-US" sz="1800" dirty="0">
                <a:effectLst/>
                <a:latin typeface="CMR10"/>
              </a:rPr>
              <a:t> data collected on each day (</a:t>
            </a:r>
            <a:r>
              <a:rPr lang="en-US" sz="1800" dirty="0">
                <a:effectLst/>
                <a:latin typeface="CMTT10"/>
              </a:rPr>
              <a:t>temperature</a:t>
            </a:r>
            <a:r>
              <a:rPr lang="en-US" sz="1800" dirty="0">
                <a:effectLst/>
                <a:latin typeface="CMR10"/>
              </a:rPr>
              <a:t>, </a:t>
            </a:r>
            <a:r>
              <a:rPr lang="en-US" sz="1800" dirty="0">
                <a:effectLst/>
                <a:latin typeface="CMTT10"/>
              </a:rPr>
              <a:t>pollen count</a:t>
            </a:r>
            <a:r>
              <a:rPr lang="en-US" sz="1800" dirty="0">
                <a:effectLst/>
                <a:latin typeface="CMR10"/>
              </a:rPr>
              <a:t>). </a:t>
            </a:r>
            <a:endParaRPr lang="en-US" sz="2800" dirty="0">
              <a:effectLst/>
              <a:latin typeface="CMR10"/>
            </a:endParaRPr>
          </a:p>
          <a:p>
            <a:endParaRPr lang="en-US" dirty="0">
              <a:latin typeface="CMR10"/>
            </a:endParaRPr>
          </a:p>
          <a:p>
            <a:r>
              <a:rPr lang="en-US" sz="2800" dirty="0">
                <a:effectLst/>
                <a:latin typeface="CMR10"/>
              </a:rPr>
              <a:t>In tidy data:</a:t>
            </a:r>
            <a:endParaRPr lang="en-US" dirty="0">
              <a:latin typeface="CMR10"/>
            </a:endParaRPr>
          </a:p>
          <a:p>
            <a:r>
              <a:rPr lang="en-US" sz="2800" dirty="0">
                <a:effectLst/>
                <a:latin typeface="CMR10"/>
              </a:rPr>
              <a:t>1. Each variable forms a column.</a:t>
            </a:r>
            <a:br>
              <a:rPr lang="en-US" sz="2800" dirty="0">
                <a:effectLst/>
                <a:latin typeface="CMR10"/>
              </a:rPr>
            </a:br>
            <a:r>
              <a:rPr lang="en-US" sz="2800" dirty="0">
                <a:effectLst/>
                <a:latin typeface="CMR10"/>
              </a:rPr>
              <a:t>2. Each observation forms a row.</a:t>
            </a:r>
            <a:br>
              <a:rPr lang="en-US" sz="2800" dirty="0">
                <a:effectLst/>
                <a:latin typeface="CMR10"/>
              </a:rPr>
            </a:br>
            <a:r>
              <a:rPr lang="en-US" sz="2800" dirty="0">
                <a:effectLst/>
                <a:latin typeface="CMR10"/>
              </a:rPr>
              <a:t>3. Each type of observational unit forms a table</a:t>
            </a:r>
            <a:endParaRPr lang="en-C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3F6D34-02D6-0F2F-47D1-424C44B52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Tidy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86B7E-2AD2-48D0-3AB1-A4361ECF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93F31-D954-DF2E-6F33-F874DB39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221E1-822E-396B-E013-10EE395C2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78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86A421-EF51-5658-2A8B-E7D8999A4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Hands-on: identify variables, observations, and values. What would a tidy version look like?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409F3-5ABC-7329-1204-77785F9E9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26C25-ACDA-6490-E40A-64DB279D8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E8E31-AC5A-E43D-EAAF-C5511C91F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312DE4-906F-E8B9-62BF-847CFE37C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91163"/>
            <a:ext cx="7772400" cy="36756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71F8F1-FA67-D295-015A-7D8F7A7CF3AD}"/>
              </a:ext>
            </a:extLst>
          </p:cNvPr>
          <p:cNvSpPr txBox="1"/>
          <p:nvPr/>
        </p:nvSpPr>
        <p:spPr>
          <a:xfrm>
            <a:off x="6312024" y="5085184"/>
            <a:ext cx="1944216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notice the structural NaNs for months with less than 31 days</a:t>
            </a:r>
          </a:p>
        </p:txBody>
      </p:sp>
    </p:spTree>
    <p:extLst>
      <p:ext uri="{BB962C8B-B14F-4D97-AF65-F5344CB8AC3E}">
        <p14:creationId xmlns:p14="http://schemas.microsoft.com/office/powerpoint/2010/main" val="1182591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8B0-09AA-0E8E-2EFF-1D75C90F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Messy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7815B-8A1E-F9B8-1398-7D2D8436B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Column headers are values, not variable names -&gt; as in the example above</a:t>
            </a:r>
          </a:p>
          <a:p>
            <a:r>
              <a:rPr lang="en-US" dirty="0"/>
              <a:t>Multiple variables are stored in one column.</a:t>
            </a:r>
          </a:p>
          <a:p>
            <a:r>
              <a:rPr lang="en-US" dirty="0"/>
              <a:t>Variables are stored in both rows and columns.</a:t>
            </a:r>
          </a:p>
          <a:p>
            <a:r>
              <a:rPr lang="en-US" dirty="0"/>
              <a:t>Multiple types of observational units are stored in the same table.</a:t>
            </a:r>
          </a:p>
          <a:p>
            <a:r>
              <a:rPr lang="en-US" dirty="0"/>
              <a:t>A single observational unit is stored in multiple tables</a:t>
            </a:r>
          </a:p>
          <a:p>
            <a:endParaRPr lang="en-US" dirty="0"/>
          </a:p>
          <a:p>
            <a:r>
              <a:rPr lang="en-US" dirty="0"/>
              <a:t>Sometimes data is split in files, and the file name is a variable!</a:t>
            </a:r>
            <a:br>
              <a:rPr lang="en-US" dirty="0"/>
            </a:br>
            <a:r>
              <a:rPr lang="en-US" dirty="0"/>
              <a:t>e.g. 2024-01_prices_DE.csv, 2024-01_prices_FR.csv, 2024-02_prices_DE.csv, 2024-02_prices_FR.csv, …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330ED-F1AB-1709-11F2-63B3746E4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DE569-8388-219E-1C80-2F022E7F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68631-531B-6585-112C-372D44F76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22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2E1EC-EEF5-0B16-38B1-4B0B0018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Make data tidy!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D6340-84EC-D66C-0A94-95F448B58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stack, unstack, melt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55732-06FE-FB83-8F8F-3E5DB0E06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75FD7-C055-003C-D03A-D6DABA0AC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341AD-FD1D-F25F-DC57-1D34AA909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95138-50A1-1A35-8A40-F48B8B36A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880" y="324408"/>
            <a:ext cx="3012598" cy="232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375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18756-3F6D-5D5B-BAC9-371CAEE3D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Hands-on: tidy up the data set in the previous exercise, and re-compute the summary stats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F83A5-BE00-2932-F5A1-F13B4747E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Billboard 100, max position per artist and month?</a:t>
            </a:r>
          </a:p>
          <a:p>
            <a:r>
              <a:rPr lang="en-CH" dirty="0"/>
              <a:t>TB dataset: compute TB rate for gender between 2000 and 2006, compare with 2007-2012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ADB98-C4A4-D4E7-6C46-EEDC2D20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9C185-3749-AB42-E3A3-B3C124606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ACB29-6E0C-3776-9243-08AA121F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658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DD8D1-7660-9B58-D60B-2390C6AAC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Organizing multiple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32910-8977-190F-16E7-05DA1711A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Dimension vs fact tables</a:t>
            </a:r>
          </a:p>
          <a:p>
            <a:r>
              <a:rPr lang="en-CH" dirty="0"/>
              <a:t>De-normalization (but for data analys flat tables are more convienent)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EC5CD-E532-64CD-EF9A-FF5B440E8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89FFE-A2FD-E435-80DE-4A345D1EE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34ACD-455D-78E5-8528-9C43BFB85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1026" name="Picture 2" descr="The Data Warehouse Toolkit">
            <a:extLst>
              <a:ext uri="{FF2B5EF4-FFF2-40B4-BE49-F238E27FC236}">
                <a16:creationId xmlns:a16="http://schemas.microsoft.com/office/drawing/2014/main" id="{B41BDB9D-AC9B-82B6-3FDF-0B67A984A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0" y="1052736"/>
            <a:ext cx="3919765" cy="494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719FB1-2EB2-6A8F-375A-02AC4AFD5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84" y="2951814"/>
            <a:ext cx="5614392" cy="305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437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04434-0538-1D81-B9DE-7D5D9D8C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Why is tidy data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89D06-1D4B-0BBB-F460-990B97809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One can write generic code that takes tidy data as input. For example, pd.pivot_table</a:t>
            </a:r>
          </a:p>
          <a:p>
            <a:r>
              <a:rPr lang="en-CH" dirty="0"/>
              <a:t>Joining tidy tables is easy! </a:t>
            </a:r>
          </a:p>
          <a:p>
            <a:r>
              <a:rPr lang="en-CH" dirty="0"/>
              <a:t>Most analyses require a simple sequence of steps:</a:t>
            </a:r>
          </a:p>
          <a:p>
            <a:pPr lvl="1"/>
            <a:r>
              <a:rPr lang="en-CH" dirty="0"/>
              <a:t>Filter by individual variables to discard data that is not needed</a:t>
            </a:r>
          </a:p>
          <a:p>
            <a:pPr lvl="1"/>
            <a:r>
              <a:rPr lang="en-CH" dirty="0"/>
              <a:t>Group and summarize</a:t>
            </a:r>
          </a:p>
          <a:p>
            <a:pPr lvl="1"/>
            <a:r>
              <a:rPr lang="en-CH" dirty="0"/>
              <a:t>Re-arrange (e.g. sort)</a:t>
            </a:r>
          </a:p>
          <a:p>
            <a:pPr lvl="1"/>
            <a:r>
              <a:rPr lang="en-CH" dirty="0"/>
              <a:t>Visualize</a:t>
            </a:r>
          </a:p>
          <a:p>
            <a:r>
              <a:rPr lang="en-CH" dirty="0"/>
              <a:t>E.g. seaborn combine the last 3 steps to perform easy visualization with tidy data set (example?)</a:t>
            </a:r>
          </a:p>
          <a:p>
            <a:pPr lvl="1"/>
            <a:endParaRPr lang="en-CH" dirty="0"/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60EB8-885D-055B-8F3C-E63F56F24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21D8B-4445-2BD6-2A73-E5F22C927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F3948-619A-BA0B-A7B8-25C241AE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8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67F78-A958-016D-23E2-BDB0092D8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Dealing with changes in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947B6-2181-479B-751D-A47D40EDA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Recommendations: </a:t>
            </a:r>
          </a:p>
          <a:p>
            <a:pPr lvl="1"/>
            <a:r>
              <a:rPr lang="en-CH" dirty="0"/>
              <a:t>NEVER overwite a data file. Treat data files as immutable</a:t>
            </a:r>
          </a:p>
          <a:p>
            <a:pPr lvl="1"/>
            <a:r>
              <a:rPr lang="en-CH" dirty="0"/>
              <a:t>Use versioning for changes in the data file, and load the latest version for new analyses, old versions to reproduce previous results</a:t>
            </a:r>
          </a:p>
          <a:p>
            <a:pPr lvl="1"/>
            <a:r>
              <a:rPr lang="en-CH" dirty="0"/>
              <a:t>(pond is a library I’m working on to automatize this process)</a:t>
            </a:r>
          </a:p>
          <a:p>
            <a:r>
              <a:rPr lang="en-CH" dirty="0"/>
              <a:t>Like in computer code:</a:t>
            </a:r>
          </a:p>
          <a:p>
            <a:pPr lvl="1"/>
            <a:r>
              <a:rPr lang="en-CH" dirty="0"/>
              <a:t>Adding new columns / rows is generally ok</a:t>
            </a:r>
          </a:p>
          <a:p>
            <a:pPr lvl="1"/>
            <a:r>
              <a:rPr lang="en-CH" dirty="0"/>
              <a:t>Deleting/changing a column is not! Code will break! Add a new column instead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4C6F6-0F9E-8F0E-9FE2-577E61CA1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01167-4F21-F371-3DAC-4B50EDB44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63FE1-3257-70C3-3A39-AD8B5044C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89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BD88-0138-CEA6-3D56-693285B2A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3755B-69BD-C3D8-CB14-9C2D09091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H" dirty="0"/>
              <a:t>A very common type of data is tabular data</a:t>
            </a:r>
          </a:p>
          <a:p>
            <a:pPr lvl="1"/>
            <a:r>
              <a:rPr lang="en-CH" dirty="0"/>
              <a:t>the most common data format on the planet! think about Excel</a:t>
            </a:r>
          </a:p>
          <a:p>
            <a:pPr lvl="1"/>
            <a:r>
              <a:rPr lang="en-CH" dirty="0"/>
              <a:t>by experience, many scientists think they don’t have that kind of data, but they do ! you all have tabular data, if not in the experiments (e.g. images), then in the metadata of the experiments</a:t>
            </a:r>
          </a:p>
          <a:p>
            <a:pPr lvl="1"/>
            <a:r>
              <a:rPr lang="en-CH" dirty="0"/>
              <a:t>show example:</a:t>
            </a:r>
          </a:p>
          <a:p>
            <a:pPr lvl="2"/>
            <a:r>
              <a:rPr lang="en-CH" dirty="0"/>
              <a:t>experiment name, researcher, date start, date end, parameter1, parameter2, participant, results_id</a:t>
            </a:r>
          </a:p>
          <a:p>
            <a:pPr lvl="1"/>
            <a:r>
              <a:rPr lang="en-CH" dirty="0"/>
              <a:t>or it could be the same data on different days</a:t>
            </a:r>
          </a:p>
          <a:p>
            <a:pPr lvl="2"/>
            <a:r>
              <a:rPr lang="en-CH" dirty="0"/>
              <a:t>index: day</a:t>
            </a:r>
          </a:p>
          <a:p>
            <a:pPr lvl="2"/>
            <a:r>
              <a:rPr lang="en-CH" dirty="0"/>
              <a:t>columns: wind direction, temperature, cloud coverage</a:t>
            </a:r>
          </a:p>
          <a:p>
            <a:r>
              <a:rPr lang="en-CH" dirty="0"/>
              <a:t>What is it? columns have different types, rows can have an index</a:t>
            </a:r>
          </a:p>
          <a:p>
            <a:r>
              <a:rPr lang="en-CH" dirty="0"/>
              <a:t>Q: What structure can hold tabular data well?</a:t>
            </a:r>
          </a:p>
          <a:p>
            <a:pPr lvl="1"/>
            <a:r>
              <a:rPr lang="en-CH" dirty="0"/>
              <a:t>database-like storage</a:t>
            </a:r>
          </a:p>
          <a:p>
            <a:pPr lvl="1"/>
            <a:r>
              <a:rPr lang="en-CH" dirty="0"/>
              <a:t>it depends on the usage, most databases optimize retrieving by index (explain tree-index)</a:t>
            </a:r>
          </a:p>
          <a:p>
            <a:pPr lvl="1"/>
            <a:r>
              <a:rPr lang="en-CH" dirty="0"/>
              <a:t>other databases are column-based, they store every column independently, operations on columns (e.g. the mean of a column) is more efficient</a:t>
            </a:r>
          </a:p>
          <a:p>
            <a:pPr marL="457200" lvl="1" indent="0">
              <a:buNone/>
            </a:pPr>
            <a:endParaRPr lang="en-CH" dirty="0"/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A1D48-1F53-C12B-699E-F3D7182B4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C245B-2119-E20E-B44B-AE2F1E458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FC39F-DBA8-54F0-D44F-E3EA509DE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10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75A75A-E919-2581-B5E7-A4BCFACCD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2D717-639E-A0FD-735A-7665D0B6D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82500-7AA1-2B55-C51D-B88D2BA8C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CC06B-FEA3-EC67-D82D-5859A3EE1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D2C8FF-89BA-F52A-B736-D9122689A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648151"/>
            <a:ext cx="4246240" cy="216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002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Thank you!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362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8FAB3-565B-5542-3C15-D83C9B1FD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C83961-8D99-BEB6-AD46-E69FD6C37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7487C-CFBC-F7C3-2E4A-2E535A73E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941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5B04C-E530-223F-12B1-4ECDD393B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6B482-6A74-3C09-C2EC-3B65EBD1B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Tabular data, the most common data format on the planet!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8875D-FB82-9D70-28F6-377A5FA9A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0808"/>
            <a:ext cx="4609728" cy="44761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1F2328"/>
                </a:solidFill>
                <a:latin typeface="-apple-system"/>
              </a:rPr>
              <a:t>This 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part apply to pandas,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dask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, spark, SQL databases, … </a:t>
            </a:r>
            <a:endParaRPr lang="en-US" dirty="0">
              <a:solidFill>
                <a:srgbClr val="1F2328"/>
              </a:solidFill>
              <a:latin typeface="-apple-system"/>
            </a:endParaRPr>
          </a:p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They all share the same basic concepts and operations</a:t>
            </a:r>
            <a:endParaRPr lang="en-CH" dirty="0"/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F0FF8-1712-7992-9E82-059F20D4E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08542-E0C7-81F8-4CDE-22D7DDAF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9BE13-749B-D9FA-7415-D5F6E8D4A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4FA835-6635-7682-40A2-46E991640A9C}"/>
              </a:ext>
            </a:extLst>
          </p:cNvPr>
          <p:cNvSpPr txBox="1"/>
          <p:nvPr/>
        </p:nvSpPr>
        <p:spPr>
          <a:xfrm>
            <a:off x="7248128" y="6250402"/>
            <a:ext cx="456287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sz="1100" dirty="0">
                <a:solidFill>
                  <a:schemeClr val="bg1">
                    <a:lumMod val="65000"/>
                  </a:schemeClr>
                </a:solidFill>
              </a:rPr>
              <a:t>https://techcommunity.microsoft.com/t5/excel-blog/guinness-world-records-the-largest-collection-of-spreadsheet/ba-p/216592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1B3C3EF-7EB0-4094-C110-29771EB4A3C5}"/>
              </a:ext>
            </a:extLst>
          </p:cNvPr>
          <p:cNvGrpSpPr/>
          <p:nvPr/>
        </p:nvGrpSpPr>
        <p:grpSpPr>
          <a:xfrm>
            <a:off x="5711050" y="1374708"/>
            <a:ext cx="6277864" cy="4311759"/>
            <a:chOff x="2922036" y="1484784"/>
            <a:chExt cx="6277864" cy="43117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DBEDA01-A366-06EE-1C40-A58DBA4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7648" y="1484784"/>
              <a:ext cx="6103216" cy="428493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1C28487-53AD-5C8C-BC0C-ADB4A9CB0683}"/>
                </a:ext>
              </a:extLst>
            </p:cNvPr>
            <p:cNvSpPr txBox="1"/>
            <p:nvPr/>
          </p:nvSpPr>
          <p:spPr>
            <a:xfrm>
              <a:off x="2922036" y="5273323"/>
              <a:ext cx="6277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H" sz="1400" i="1" dirty="0">
                  <a:solidFill>
                    <a:schemeClr val="bg1"/>
                  </a:solidFill>
                </a:rPr>
                <a:t>Ariel </a:t>
              </a:r>
              <a:r>
                <a:rPr lang="en-US" sz="1400" b="0" i="1" dirty="0" err="1">
                  <a:solidFill>
                    <a:schemeClr val="bg1"/>
                  </a:solidFill>
                  <a:effectLst/>
                  <a:latin typeface="SegoeUI"/>
                </a:rPr>
                <a:t>Fischman</a:t>
              </a:r>
              <a:r>
                <a:rPr lang="en-US" sz="1400" b="0" i="1" dirty="0">
                  <a:solidFill>
                    <a:schemeClr val="bg1"/>
                  </a:solidFill>
                  <a:effectLst/>
                  <a:latin typeface="SegoeUI"/>
                </a:rPr>
                <a:t> holds the Guinness World Record for owning th</a:t>
              </a:r>
              <a:r>
                <a:rPr lang="en-US" sz="1400" i="1" dirty="0">
                  <a:solidFill>
                    <a:schemeClr val="bg1"/>
                  </a:solidFill>
                  <a:latin typeface="SegoeUI"/>
                </a:rPr>
                <a:t>e most spreadsheet software (over 500!)</a:t>
              </a:r>
              <a:endParaRPr lang="en-CH" sz="1400" i="1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672615-B3BB-2603-CBFC-276524C5FF0B}"/>
                </a:ext>
              </a:extLst>
            </p:cNvPr>
            <p:cNvSpPr txBox="1"/>
            <p:nvPr/>
          </p:nvSpPr>
          <p:spPr>
            <a:xfrm>
              <a:off x="2934864" y="1515751"/>
              <a:ext cx="60960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CH" sz="2800" b="1" dirty="0">
                  <a:solidFill>
                    <a:schemeClr val="bg1"/>
                  </a:solidFill>
                </a:rPr>
                <a:t>Excel and SQL databases rule the world!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458B8C1-7C8E-113C-F569-AEB1E71FABC4}"/>
              </a:ext>
            </a:extLst>
          </p:cNvPr>
          <p:cNvSpPr txBox="1"/>
          <p:nvPr/>
        </p:nvSpPr>
        <p:spPr>
          <a:xfrm>
            <a:off x="203086" y="4219397"/>
            <a:ext cx="6096000" cy="3139321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CH" dirty="0"/>
              <a:t>By experience, many scientists think they don’t have that kind of data, but they do ! you all have tabular data, if not in the experiments (e.g. images), then in the metadata of the experiments</a:t>
            </a:r>
          </a:p>
          <a:p>
            <a:pPr lvl="1"/>
            <a:r>
              <a:rPr lang="en-CH" dirty="0"/>
              <a:t>show example:</a:t>
            </a:r>
          </a:p>
          <a:p>
            <a:pPr lvl="2"/>
            <a:r>
              <a:rPr lang="en-CH" dirty="0"/>
              <a:t>experiment name, researcher, date start, date end, parameter1, parameter2, participant, results_id</a:t>
            </a:r>
          </a:p>
          <a:p>
            <a:pPr lvl="1"/>
            <a:r>
              <a:rPr lang="en-CH" dirty="0"/>
              <a:t>or it could be the same data on different days</a:t>
            </a:r>
          </a:p>
          <a:p>
            <a:pPr lvl="2"/>
            <a:r>
              <a:rPr lang="en-CH" dirty="0"/>
              <a:t>index: day</a:t>
            </a:r>
          </a:p>
          <a:p>
            <a:pPr lvl="2"/>
            <a:r>
              <a:rPr lang="en-CH" dirty="0"/>
              <a:t>columns: wind direction, temperature, cloud coverage</a:t>
            </a:r>
          </a:p>
        </p:txBody>
      </p:sp>
    </p:spTree>
    <p:extLst>
      <p:ext uri="{BB962C8B-B14F-4D97-AF65-F5344CB8AC3E}">
        <p14:creationId xmlns:p14="http://schemas.microsoft.com/office/powerpoint/2010/main" val="1973182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52A90-04B3-D71F-867D-D677C738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is tabular data?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9F3BD-3101-017C-244D-12B41B37E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752A6-80D5-61C4-355E-5CD77DEB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E0324-D3CF-CFDE-41A9-2FB96442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F3F90A0-AA2D-4FBC-CB65-66C6442C0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095877"/>
              </p:ext>
            </p:extLst>
          </p:nvPr>
        </p:nvGraphicFramePr>
        <p:xfrm>
          <a:off x="1706382" y="1526917"/>
          <a:ext cx="852849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Date (index)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Wind 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Wind direction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Rain fall (mm)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Hours of sun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7.3.2024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8.3.2024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9.3.2024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0407D4C-8EB3-C2BE-4C51-48499F8D83AC}"/>
              </a:ext>
            </a:extLst>
          </p:cNvPr>
          <p:cNvSpPr txBox="1"/>
          <p:nvPr/>
        </p:nvSpPr>
        <p:spPr>
          <a:xfrm>
            <a:off x="8760296" y="692696"/>
            <a:ext cx="2976822" cy="92333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CH" dirty="0"/>
              <a:t>What is it? columns have different types, rows can have a meaningful index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CA5CA5-1C06-B805-69B6-E4806D23A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954959"/>
              </p:ext>
            </p:extLst>
          </p:nvPr>
        </p:nvGraphicFramePr>
        <p:xfrm>
          <a:off x="1706381" y="3738533"/>
          <a:ext cx="8528495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99">
                  <a:extLst>
                    <a:ext uri="{9D8B030D-6E8A-4147-A177-3AD203B41FA5}">
                      <a16:colId xmlns:a16="http://schemas.microsoft.com/office/drawing/2014/main" val="93215530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3446449462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59648679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2028385091"/>
                    </a:ext>
                  </a:extLst>
                </a:gridCol>
                <a:gridCol w="1705699">
                  <a:extLst>
                    <a:ext uri="{9D8B030D-6E8A-4147-A177-3AD203B41FA5}">
                      <a16:colId xmlns:a16="http://schemas.microsoft.com/office/drawing/2014/main" val="16079729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Subject ID (index)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Condition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Presentation nr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 time (ms)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36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3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H" dirty="0"/>
                        <a:t>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425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PB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665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47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3702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6C67D-7970-D245-3CF0-EA3C40E1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Storing and using 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16A7E-2E72-D9A6-539F-32B0E4033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Python tools</a:t>
            </a:r>
          </a:p>
          <a:p>
            <a:pPr lvl="1"/>
            <a:r>
              <a:rPr lang="en-CH" dirty="0"/>
              <a:t>pandas: columnar, in-memory</a:t>
            </a:r>
          </a:p>
          <a:p>
            <a:pPr lvl="1"/>
            <a:r>
              <a:rPr lang="en-CH" dirty="0"/>
              <a:t>dask: columnar, on-disk</a:t>
            </a:r>
          </a:p>
          <a:p>
            <a:r>
              <a:rPr lang="en-CH" dirty="0"/>
              <a:t>SQL databases</a:t>
            </a:r>
          </a:p>
          <a:p>
            <a:pPr lvl="1"/>
            <a:r>
              <a:rPr lang="en-CH" dirty="0"/>
              <a:t>optimized for retrieving rows (tree data structure for index)</a:t>
            </a:r>
          </a:p>
          <a:p>
            <a:pPr lvl="1"/>
            <a:r>
              <a:rPr lang="en-CH" dirty="0"/>
              <a:t>transactional: groups of operations are either all executed, or none</a:t>
            </a:r>
          </a:p>
          <a:p>
            <a:r>
              <a:rPr lang="en-CH" dirty="0"/>
              <a:t>Columnar DBs, Spark, Hadoop</a:t>
            </a:r>
          </a:p>
          <a:p>
            <a:pPr lvl="1"/>
            <a:r>
              <a:rPr lang="en-CH" dirty="0"/>
              <a:t>optimized for operations on columns</a:t>
            </a:r>
          </a:p>
          <a:p>
            <a:pPr lvl="1"/>
            <a:r>
              <a:rPr lang="en-CH" dirty="0"/>
              <a:t>ideal for data science tasks</a:t>
            </a:r>
          </a:p>
          <a:p>
            <a:pPr lvl="1"/>
            <a:r>
              <a:rPr lang="en-CH" dirty="0"/>
              <a:t>operations can be automatically distributed over multiple machines</a:t>
            </a:r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B3A75-190A-17A6-D048-1E6DCF33B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EBDF0-25C7-ABC5-9790-D739EBE50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B0B42-4E82-93BB-7E76-E55FBB4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36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C8B26-AA3E-8DDB-A57D-79B4C60BB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Common operations on tabular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D826D-7398-1F2E-5316-C88A80DC5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Tabular data has additional needs compared to arrays. Understanding how to vectorize these operations is critical for handling them</a:t>
            </a:r>
          </a:p>
          <a:p>
            <a:r>
              <a:rPr lang="en-CH" dirty="0"/>
              <a:t>(filtering, select operations)</a:t>
            </a:r>
          </a:p>
          <a:p>
            <a:r>
              <a:rPr lang="en-CH" dirty="0"/>
              <a:t>Summary tables (</a:t>
            </a:r>
            <a:r>
              <a:rPr lang="en-CH" b="1" dirty="0"/>
              <a:t>split-apply-combine</a:t>
            </a:r>
            <a:r>
              <a:rPr lang="en-CH" dirty="0"/>
              <a:t>): number of sales per employee per month; employment rate per age group and state; etc</a:t>
            </a:r>
          </a:p>
          <a:p>
            <a:r>
              <a:rPr lang="en-CH" dirty="0"/>
              <a:t>Combine information across tables (</a:t>
            </a:r>
            <a:r>
              <a:rPr lang="en-CH" b="1" dirty="0"/>
              <a:t>merging, anti-merging</a:t>
            </a:r>
            <a:r>
              <a:rPr lang="en-CH" dirty="0"/>
              <a:t>): combine employee personal data table with sales table and employee vacations table; create a new employee table without employees whose name starts with ‘P’</a:t>
            </a:r>
          </a:p>
          <a:p>
            <a:r>
              <a:rPr lang="en-CH" dirty="0"/>
              <a:t>Window functions</a:t>
            </a:r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68F4C-F306-1554-616F-B427B8D51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5D698-512D-E3C5-99DE-02F6EC0CB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014DE-4921-F4D9-2C51-DBA9A7217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E98AB6-4D9D-8631-80B5-A4B155F8DC6B}"/>
              </a:ext>
            </a:extLst>
          </p:cNvPr>
          <p:cNvSpPr txBox="1"/>
          <p:nvPr/>
        </p:nvSpPr>
        <p:spPr>
          <a:xfrm>
            <a:off x="8760296" y="692696"/>
            <a:ext cx="2976822" cy="646331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CH" dirty="0"/>
              <a:t>Once more, we need to avoid for loops and vectorize</a:t>
            </a:r>
          </a:p>
        </p:txBody>
      </p:sp>
    </p:spTree>
    <p:extLst>
      <p:ext uri="{BB962C8B-B14F-4D97-AF65-F5344CB8AC3E}">
        <p14:creationId xmlns:p14="http://schemas.microsoft.com/office/powerpoint/2010/main" val="542732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27B93-6387-1CDA-0F06-472BF4C91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Join operations: combining informations on separate tables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DB01E1-4763-9200-EC71-5FD1C1A4E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9204F9-311F-4F7D-FDCA-EC95B4AFE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153DD3-4007-0659-5861-20DC8D936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891040-58F9-B57C-8DAE-BB174384A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2132856"/>
            <a:ext cx="7107885" cy="2880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5A173A-38D0-30F3-9ECD-E27FA7566B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106"/>
          <a:stretch/>
        </p:blipFill>
        <p:spPr>
          <a:xfrm>
            <a:off x="7675767" y="2164600"/>
            <a:ext cx="2154016" cy="22138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752028-8CC9-519D-DEC9-D171A6EFB6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291"/>
          <a:stretch/>
        </p:blipFill>
        <p:spPr>
          <a:xfrm>
            <a:off x="9954209" y="2164600"/>
            <a:ext cx="2154016" cy="229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872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75E369-8FEC-BEF6-8DFF-62758830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groupby, pivot_table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F4CE8-3FFD-4048-8081-D114A5212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43496-A008-A14F-0483-02671296A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B7ACA-9A17-A7BE-ACDA-A5209B46E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508C72-46CC-4A66-FF65-E7F3CC78F0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80" r="69427" b="39204"/>
          <a:stretch/>
        </p:blipFill>
        <p:spPr>
          <a:xfrm>
            <a:off x="838200" y="2492896"/>
            <a:ext cx="2376264" cy="21597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262E93-86C3-B4ED-621C-22C76B70EC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53" b="23211"/>
          <a:stretch/>
        </p:blipFill>
        <p:spPr>
          <a:xfrm>
            <a:off x="4406202" y="1668996"/>
            <a:ext cx="2483024" cy="3520008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2EC8907-C3DC-F620-BA2B-A7BE871B30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7499614"/>
              </p:ext>
            </p:extLst>
          </p:nvPr>
        </p:nvGraphicFramePr>
        <p:xfrm>
          <a:off x="8222456" y="2636912"/>
          <a:ext cx="1759744" cy="22682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9872">
                  <a:extLst>
                    <a:ext uri="{9D8B030D-6E8A-4147-A177-3AD203B41FA5}">
                      <a16:colId xmlns:a16="http://schemas.microsoft.com/office/drawing/2014/main" val="1930533533"/>
                    </a:ext>
                  </a:extLst>
                </a:gridCol>
                <a:gridCol w="879872">
                  <a:extLst>
                    <a:ext uri="{9D8B030D-6E8A-4147-A177-3AD203B41FA5}">
                      <a16:colId xmlns:a16="http://schemas.microsoft.com/office/drawing/2014/main" val="1039683024"/>
                    </a:ext>
                  </a:extLst>
                </a:gridCol>
              </a:tblGrid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503678"/>
                  </a:ext>
                </a:extLst>
              </a:tr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634883"/>
                  </a:ext>
                </a:extLst>
              </a:tr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792142"/>
                  </a:ext>
                </a:extLst>
              </a:tr>
              <a:tr h="567074">
                <a:tc>
                  <a:txBody>
                    <a:bodyPr/>
                    <a:lstStyle/>
                    <a:p>
                      <a:r>
                        <a:rPr lang="en-CH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64946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ACC3958-655B-EEE8-903C-ED70EE870179}"/>
              </a:ext>
            </a:extLst>
          </p:cNvPr>
          <p:cNvSpPr txBox="1"/>
          <p:nvPr/>
        </p:nvSpPr>
        <p:spPr>
          <a:xfrm>
            <a:off x="4583832" y="1845425"/>
            <a:ext cx="20882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.groupby(‘age’)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770863-C5F2-7953-F2E2-A0914CEC5747}"/>
              </a:ext>
            </a:extLst>
          </p:cNvPr>
          <p:cNvSpPr txBox="1"/>
          <p:nvPr/>
        </p:nvSpPr>
        <p:spPr>
          <a:xfrm>
            <a:off x="8217575" y="1823235"/>
            <a:ext cx="352326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[‘name’].nunique()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D8B480-814C-F383-DD23-F23ED4CD3606}"/>
              </a:ext>
            </a:extLst>
          </p:cNvPr>
          <p:cNvSpPr txBox="1"/>
          <p:nvPr/>
        </p:nvSpPr>
        <p:spPr>
          <a:xfrm>
            <a:off x="1577577" y="1844824"/>
            <a:ext cx="20882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students</a:t>
            </a:r>
          </a:p>
        </p:txBody>
      </p:sp>
    </p:spTree>
    <p:extLst>
      <p:ext uri="{BB962C8B-B14F-4D97-AF65-F5344CB8AC3E}">
        <p14:creationId xmlns:p14="http://schemas.microsoft.com/office/powerpoint/2010/main" val="4264371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D542-45C2-55BF-08CC-464DB5B5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Data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FB1B7-3EB4-E6EE-6FE2-F424074BD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Do this part after showing all the pivots, melt etc.</a:t>
            </a:r>
          </a:p>
          <a:p>
            <a:pPr lvl="1"/>
            <a:r>
              <a:rPr lang="en-CH" dirty="0"/>
              <a:t>do all exercises before with tidy data, then do the last exercise with untidy data -&gt; why was this one so difficult??</a:t>
            </a:r>
          </a:p>
          <a:p>
            <a:r>
              <a:rPr lang="en-CH" dirty="0"/>
              <a:t>Data organization concepts:</a:t>
            </a:r>
          </a:p>
          <a:p>
            <a:pPr lvl="1"/>
            <a:r>
              <a:rPr lang="en-CH" dirty="0"/>
              <a:t>tidy data</a:t>
            </a:r>
          </a:p>
          <a:p>
            <a:pPr lvl="1"/>
            <a:r>
              <a:rPr lang="en-CH" dirty="0"/>
              <a:t>normalized data (star organization)</a:t>
            </a:r>
          </a:p>
          <a:p>
            <a:pPr lvl="1"/>
            <a:r>
              <a:rPr lang="en-CH" dirty="0"/>
              <a:t>data science friendly data (denormalized)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53FBB-9A01-758D-99A7-B9B306E22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1A6D8-D70E-161D-E840-21DEC4D20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753EC-1930-A6CE-8DE7-7D6A2FE8C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535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119008</TotalTime>
  <Words>1581</Words>
  <Application>Microsoft Macintosh PowerPoint</Application>
  <PresentationFormat>Widescreen</PresentationFormat>
  <Paragraphs>247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-apple-system</vt:lpstr>
      <vt:lpstr>Arial</vt:lpstr>
      <vt:lpstr>Calibri</vt:lpstr>
      <vt:lpstr>Calibri Light</vt:lpstr>
      <vt:lpstr>CMR10</vt:lpstr>
      <vt:lpstr>CMTT10</vt:lpstr>
      <vt:lpstr>SegoeUI</vt:lpstr>
      <vt:lpstr>Office Theme</vt:lpstr>
      <vt:lpstr>TABULAR DATA</vt:lpstr>
      <vt:lpstr>Tabular data</vt:lpstr>
      <vt:lpstr>Tabular data, the most common data format on the planet!</vt:lpstr>
      <vt:lpstr>What is tabular data?</vt:lpstr>
      <vt:lpstr>Storing and using tabular data</vt:lpstr>
      <vt:lpstr>Common operations on tabular data</vt:lpstr>
      <vt:lpstr>Join operations: combining informations on separate tables</vt:lpstr>
      <vt:lpstr>groupby, pivot_table</vt:lpstr>
      <vt:lpstr>Data organization</vt:lpstr>
      <vt:lpstr>Tidy data</vt:lpstr>
      <vt:lpstr>Same data, different organizations -- which one is best for data analysis?</vt:lpstr>
      <vt:lpstr>Tidy data</vt:lpstr>
      <vt:lpstr>Hands-on: identify variables, observations, and values. What would a tidy version look like?</vt:lpstr>
      <vt:lpstr>Messy data</vt:lpstr>
      <vt:lpstr>Make data tidy!</vt:lpstr>
      <vt:lpstr>Hands-on: tidy up the data set in the previous exercise, and re-compute the summary stats</vt:lpstr>
      <vt:lpstr>Organizing multiple tables</vt:lpstr>
      <vt:lpstr>Why is tidy data good?</vt:lpstr>
      <vt:lpstr>Dealing with changes in the data</vt:lpstr>
      <vt:lpstr>PowerPoint Presentation</vt:lpstr>
      <vt:lpstr>Thank you!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Pietro Berkes</cp:lastModifiedBy>
  <cp:revision>1247</cp:revision>
  <cp:lastPrinted>2017-08-28T05:46:03Z</cp:lastPrinted>
  <dcterms:created xsi:type="dcterms:W3CDTF">2010-10-01T16:09:12Z</dcterms:created>
  <dcterms:modified xsi:type="dcterms:W3CDTF">2024-08-07T10:40:17Z</dcterms:modified>
</cp:coreProperties>
</file>

<file path=docProps/thumbnail.jpeg>
</file>